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2" r:id="rId2"/>
  </p:sldMasterIdLst>
  <p:notesMasterIdLst>
    <p:notesMasterId r:id="rId46"/>
  </p:notesMasterIdLst>
  <p:handoutMasterIdLst>
    <p:handoutMasterId r:id="rId47"/>
  </p:handoutMasterIdLst>
  <p:sldIdLst>
    <p:sldId id="306" r:id="rId3"/>
    <p:sldId id="392" r:id="rId4"/>
    <p:sldId id="369" r:id="rId5"/>
    <p:sldId id="393" r:id="rId6"/>
    <p:sldId id="370" r:id="rId7"/>
    <p:sldId id="371" r:id="rId8"/>
    <p:sldId id="372" r:id="rId9"/>
    <p:sldId id="373" r:id="rId10"/>
    <p:sldId id="384" r:id="rId11"/>
    <p:sldId id="394" r:id="rId12"/>
    <p:sldId id="387" r:id="rId13"/>
    <p:sldId id="412" r:id="rId14"/>
    <p:sldId id="386" r:id="rId15"/>
    <p:sldId id="353" r:id="rId16"/>
    <p:sldId id="396" r:id="rId17"/>
    <p:sldId id="354" r:id="rId18"/>
    <p:sldId id="357" r:id="rId19"/>
    <p:sldId id="403" r:id="rId20"/>
    <p:sldId id="404" r:id="rId21"/>
    <p:sldId id="405" r:id="rId22"/>
    <p:sldId id="406" r:id="rId23"/>
    <p:sldId id="407" r:id="rId24"/>
    <p:sldId id="374" r:id="rId25"/>
    <p:sldId id="398" r:id="rId26"/>
    <p:sldId id="376" r:id="rId27"/>
    <p:sldId id="377" r:id="rId28"/>
    <p:sldId id="399" r:id="rId29"/>
    <p:sldId id="383" r:id="rId30"/>
    <p:sldId id="382" r:id="rId31"/>
    <p:sldId id="389" r:id="rId32"/>
    <p:sldId id="402" r:id="rId33"/>
    <p:sldId id="390" r:id="rId34"/>
    <p:sldId id="388" r:id="rId35"/>
    <p:sldId id="414" r:id="rId36"/>
    <p:sldId id="415" r:id="rId37"/>
    <p:sldId id="416" r:id="rId38"/>
    <p:sldId id="413" r:id="rId39"/>
    <p:sldId id="417" r:id="rId40"/>
    <p:sldId id="418" r:id="rId41"/>
    <p:sldId id="420" r:id="rId42"/>
    <p:sldId id="421" r:id="rId43"/>
    <p:sldId id="422" r:id="rId44"/>
    <p:sldId id="339" r:id="rId45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FF0909"/>
    <a:srgbClr val="FF5D5D"/>
    <a:srgbClr val="5D2884"/>
    <a:srgbClr val="9933FF"/>
    <a:srgbClr val="FF563F"/>
    <a:srgbClr val="009999"/>
    <a:srgbClr val="E97705"/>
    <a:srgbClr val="FF573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06" autoAdjust="0"/>
    <p:restoredTop sz="94316" autoAdjust="0"/>
  </p:normalViewPr>
  <p:slideViewPr>
    <p:cSldViewPr>
      <p:cViewPr varScale="1">
        <p:scale>
          <a:sx n="126" d="100"/>
          <a:sy n="126" d="100"/>
        </p:scale>
        <p:origin x="57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2634" y="78"/>
      </p:cViewPr>
      <p:guideLst>
        <p:guide orient="horz" pos="3132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AAF007-7CA4-471D-B8B3-325D58550F3F}" type="doc">
      <dgm:prSet loTypeId="urn:microsoft.com/office/officeart/2005/8/layout/matrix1" loCatId="matrix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A7E625A-1671-4918-B324-816C61216D6E}">
      <dgm:prSet phldrT="[Текст]" custT="1"/>
      <dgm:spPr>
        <a:solidFill>
          <a:srgbClr val="FF0909"/>
        </a:solidFill>
      </dgm:spPr>
      <dgm:t>
        <a:bodyPr/>
        <a:lstStyle/>
        <a:p>
          <a:r>
            <a:rPr lang="ru-RU" sz="2400" b="0" i="0" kern="1200" dirty="0" smtClean="0"/>
            <a:t>На сегодняшний день «Фокстрот» является крупнейшим </a:t>
          </a:r>
          <a:r>
            <a:rPr lang="ru-RU" sz="2400" b="0" i="0" kern="1200" dirty="0" err="1" smtClean="0"/>
            <a:t>ритейлером</a:t>
          </a:r>
          <a:r>
            <a:rPr lang="ru-RU" sz="2400" b="0" i="0" kern="1200" dirty="0" smtClean="0"/>
            <a:t> по количеству магазинов и объёмам продаж электроники и бытовой техники в Украине</a:t>
          </a:r>
          <a:endParaRPr lang="ru-RU" sz="2400" b="1" kern="1200" dirty="0">
            <a:solidFill>
              <a:schemeClr val="bg1"/>
            </a:solidFill>
            <a:latin typeface="+mj-lt"/>
            <a:ea typeface="+mj-ea"/>
            <a:cs typeface="+mj-cs"/>
          </a:endParaRPr>
        </a:p>
      </dgm:t>
    </dgm:pt>
    <dgm:pt modelId="{E2651553-7190-4A86-A3E5-C52531AE3CA2}" type="parTrans" cxnId="{3F954284-46D7-47BB-B3CD-2D03EE8929AA}">
      <dgm:prSet/>
      <dgm:spPr/>
      <dgm:t>
        <a:bodyPr/>
        <a:lstStyle/>
        <a:p>
          <a:endParaRPr lang="ru-RU" sz="2000"/>
        </a:p>
      </dgm:t>
    </dgm:pt>
    <dgm:pt modelId="{BA2A2D6F-ACCB-4B25-B2A3-A9BE1C46728F}" type="sibTrans" cxnId="{3F954284-46D7-47BB-B3CD-2D03EE8929AA}">
      <dgm:prSet/>
      <dgm:spPr/>
      <dgm:t>
        <a:bodyPr/>
        <a:lstStyle/>
        <a:p>
          <a:endParaRPr lang="ru-RU" sz="2000"/>
        </a:p>
      </dgm:t>
    </dgm:pt>
    <dgm:pt modelId="{1F57D963-A295-4500-860C-0D55EB59CFA0}">
      <dgm:prSet phldrT="[Текст]" custT="1"/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r>
            <a: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 Первый магазин торговой сети был открыт в 1994 году.</a:t>
          </a:r>
          <a:endParaRPr lang="ru-RU" sz="20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gm:t>
    </dgm:pt>
    <dgm:pt modelId="{FD271678-3335-45EC-8F35-336F7F07B58E}" type="parTrans" cxnId="{C0778658-BE1F-47C2-B2ED-680E727DBB8E}">
      <dgm:prSet/>
      <dgm:spPr/>
      <dgm:t>
        <a:bodyPr/>
        <a:lstStyle/>
        <a:p>
          <a:endParaRPr lang="ru-RU" sz="2000"/>
        </a:p>
      </dgm:t>
    </dgm:pt>
    <dgm:pt modelId="{53CE62F7-0CDC-4B7F-8220-1A665E450571}" type="sibTrans" cxnId="{C0778658-BE1F-47C2-B2ED-680E727DBB8E}">
      <dgm:prSet/>
      <dgm:spPr/>
      <dgm:t>
        <a:bodyPr/>
        <a:lstStyle/>
        <a:p>
          <a:endParaRPr lang="ru-RU" sz="2000"/>
        </a:p>
      </dgm:t>
    </dgm:pt>
    <dgm:pt modelId="{EC203E1D-E945-451B-BDF6-8F5AF213AE93}">
      <dgm:prSet phldrT="[Текст]" custT="1"/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r>
            <a: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159 магазина «Фокстрот» в Украине по состоянию на декабрь 2017 года.</a:t>
          </a:r>
          <a:endParaRPr lang="ru-RU" sz="20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gm:t>
    </dgm:pt>
    <dgm:pt modelId="{EE589FD8-02A1-48E1-ABA6-91B677F56ECC}" type="parTrans" cxnId="{8FF590B3-7BE0-45F7-BBC4-2D0D4317E8C2}">
      <dgm:prSet/>
      <dgm:spPr/>
      <dgm:t>
        <a:bodyPr/>
        <a:lstStyle/>
        <a:p>
          <a:endParaRPr lang="ru-RU" sz="2000"/>
        </a:p>
      </dgm:t>
    </dgm:pt>
    <dgm:pt modelId="{7A188E81-04F2-46BC-8D88-AA4D825D7F92}" type="sibTrans" cxnId="{8FF590B3-7BE0-45F7-BBC4-2D0D4317E8C2}">
      <dgm:prSet/>
      <dgm:spPr/>
      <dgm:t>
        <a:bodyPr/>
        <a:lstStyle/>
        <a:p>
          <a:endParaRPr lang="ru-RU" sz="2000"/>
        </a:p>
      </dgm:t>
    </dgm:pt>
    <dgm:pt modelId="{FC1D20F2-6BDA-464D-B68B-825708ED153C}">
      <dgm:prSet phldrT="[Текст]" custT="1"/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r>
            <a: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151,0 тыс. кв. м. общая торговая площадь.</a:t>
          </a:r>
          <a:endParaRPr lang="ru-RU" sz="20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gm:t>
    </dgm:pt>
    <dgm:pt modelId="{E541DB25-F2C2-4092-A98A-B8A9B7261383}" type="parTrans" cxnId="{8BA00A4E-AEFC-4F10-AE95-6DC4B9482191}">
      <dgm:prSet/>
      <dgm:spPr/>
      <dgm:t>
        <a:bodyPr/>
        <a:lstStyle/>
        <a:p>
          <a:endParaRPr lang="ru-RU" sz="2000"/>
        </a:p>
      </dgm:t>
    </dgm:pt>
    <dgm:pt modelId="{C5EB34BF-070D-4BE2-B973-F7FCDD434816}" type="sibTrans" cxnId="{8BA00A4E-AEFC-4F10-AE95-6DC4B9482191}">
      <dgm:prSet/>
      <dgm:spPr/>
      <dgm:t>
        <a:bodyPr/>
        <a:lstStyle/>
        <a:p>
          <a:endParaRPr lang="ru-RU" sz="2000"/>
        </a:p>
      </dgm:t>
    </dgm:pt>
    <dgm:pt modelId="{48D01309-9C6A-4982-9392-FECEF25878D3}">
      <dgm:prSet phldrT="[Текст]" custT="1"/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r>
            <a: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Магазины представлены в 90 областных и районных центрах Украины.</a:t>
          </a:r>
          <a:endParaRPr lang="ru-RU" sz="20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gm:t>
    </dgm:pt>
    <dgm:pt modelId="{CCD0280D-413F-4C98-919A-087FA3A05BBE}" type="parTrans" cxnId="{6F2BEC45-CF55-4866-B01C-0E201BE41A49}">
      <dgm:prSet/>
      <dgm:spPr/>
      <dgm:t>
        <a:bodyPr/>
        <a:lstStyle/>
        <a:p>
          <a:endParaRPr lang="ru-RU" sz="2000"/>
        </a:p>
      </dgm:t>
    </dgm:pt>
    <dgm:pt modelId="{70754390-544B-42EA-BD77-6E2BCA56D8C4}" type="sibTrans" cxnId="{6F2BEC45-CF55-4866-B01C-0E201BE41A49}">
      <dgm:prSet/>
      <dgm:spPr/>
      <dgm:t>
        <a:bodyPr/>
        <a:lstStyle/>
        <a:p>
          <a:endParaRPr lang="ru-RU" sz="2000"/>
        </a:p>
      </dgm:t>
    </dgm:pt>
    <dgm:pt modelId="{6441C1F9-EDD0-497A-89E3-3100F722ECAF}" type="pres">
      <dgm:prSet presAssocID="{8BAAF007-7CA4-471D-B8B3-325D58550F3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116C21-F41D-49EA-84CE-743F396C827F}" type="pres">
      <dgm:prSet presAssocID="{8BAAF007-7CA4-471D-B8B3-325D58550F3F}" presName="matrix" presStyleCnt="0"/>
      <dgm:spPr/>
    </dgm:pt>
    <dgm:pt modelId="{A723D53C-BFDB-401C-BCE2-C12617541D09}" type="pres">
      <dgm:prSet presAssocID="{8BAAF007-7CA4-471D-B8B3-325D58550F3F}" presName="tile1" presStyleLbl="node1" presStyleIdx="0" presStyleCnt="4"/>
      <dgm:spPr/>
      <dgm:t>
        <a:bodyPr/>
        <a:lstStyle/>
        <a:p>
          <a:endParaRPr lang="ru-RU"/>
        </a:p>
      </dgm:t>
    </dgm:pt>
    <dgm:pt modelId="{D57E3A97-70B1-4235-86D8-3778F481019A}" type="pres">
      <dgm:prSet presAssocID="{8BAAF007-7CA4-471D-B8B3-325D58550F3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7FDEB-A4CE-4499-875A-1202B256BD6D}" type="pres">
      <dgm:prSet presAssocID="{8BAAF007-7CA4-471D-B8B3-325D58550F3F}" presName="tile2" presStyleLbl="node1" presStyleIdx="1" presStyleCnt="4"/>
      <dgm:spPr/>
      <dgm:t>
        <a:bodyPr/>
        <a:lstStyle/>
        <a:p>
          <a:endParaRPr lang="ru-RU"/>
        </a:p>
      </dgm:t>
    </dgm:pt>
    <dgm:pt modelId="{057D6430-511C-4677-89F7-45E1A3DBC4D7}" type="pres">
      <dgm:prSet presAssocID="{8BAAF007-7CA4-471D-B8B3-325D58550F3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23F32-66D3-4CE0-9230-749CEDB29DA2}" type="pres">
      <dgm:prSet presAssocID="{8BAAF007-7CA4-471D-B8B3-325D58550F3F}" presName="tile3" presStyleLbl="node1" presStyleIdx="2" presStyleCnt="4"/>
      <dgm:spPr/>
      <dgm:t>
        <a:bodyPr/>
        <a:lstStyle/>
        <a:p>
          <a:endParaRPr lang="ru-RU"/>
        </a:p>
      </dgm:t>
    </dgm:pt>
    <dgm:pt modelId="{328462BB-A3A4-4FF0-9F89-315CAA2CA25D}" type="pres">
      <dgm:prSet presAssocID="{8BAAF007-7CA4-471D-B8B3-325D58550F3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5C8660-2718-4141-AC8A-F04F0FA13543}" type="pres">
      <dgm:prSet presAssocID="{8BAAF007-7CA4-471D-B8B3-325D58550F3F}" presName="tile4" presStyleLbl="node1" presStyleIdx="3" presStyleCnt="4"/>
      <dgm:spPr/>
      <dgm:t>
        <a:bodyPr/>
        <a:lstStyle/>
        <a:p>
          <a:endParaRPr lang="ru-RU"/>
        </a:p>
      </dgm:t>
    </dgm:pt>
    <dgm:pt modelId="{DD510A52-E837-4E1D-BA35-4DC5B8B33FC9}" type="pres">
      <dgm:prSet presAssocID="{8BAAF007-7CA4-471D-B8B3-325D58550F3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6E5664-8540-400F-AB09-FBCC781994BE}" type="pres">
      <dgm:prSet presAssocID="{8BAAF007-7CA4-471D-B8B3-325D58550F3F}" presName="centerTile" presStyleLbl="fgShp" presStyleIdx="0" presStyleCnt="1" custScaleX="158204" custScaleY="18377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A7979EE9-6066-430C-8891-C68AFE2FA9BE}" type="presOf" srcId="{1F57D963-A295-4500-860C-0D55EB59CFA0}" destId="{A723D53C-BFDB-401C-BCE2-C12617541D09}" srcOrd="0" destOrd="0" presId="urn:microsoft.com/office/officeart/2005/8/layout/matrix1"/>
    <dgm:cxn modelId="{3F954284-46D7-47BB-B3CD-2D03EE8929AA}" srcId="{8BAAF007-7CA4-471D-B8B3-325D58550F3F}" destId="{5A7E625A-1671-4918-B324-816C61216D6E}" srcOrd="0" destOrd="0" parTransId="{E2651553-7190-4A86-A3E5-C52531AE3CA2}" sibTransId="{BA2A2D6F-ACCB-4B25-B2A3-A9BE1C46728F}"/>
    <dgm:cxn modelId="{58DE804E-9DFA-48C8-9990-98F4D0DBA4E0}" type="presOf" srcId="{FC1D20F2-6BDA-464D-B68B-825708ED153C}" destId="{328462BB-A3A4-4FF0-9F89-315CAA2CA25D}" srcOrd="1" destOrd="0" presId="urn:microsoft.com/office/officeart/2005/8/layout/matrix1"/>
    <dgm:cxn modelId="{F6C3D9A7-40D7-4562-819F-CFD2B8211F1A}" type="presOf" srcId="{48D01309-9C6A-4982-9392-FECEF25878D3}" destId="{315C8660-2718-4141-AC8A-F04F0FA13543}" srcOrd="0" destOrd="0" presId="urn:microsoft.com/office/officeart/2005/8/layout/matrix1"/>
    <dgm:cxn modelId="{C0778658-BE1F-47C2-B2ED-680E727DBB8E}" srcId="{5A7E625A-1671-4918-B324-816C61216D6E}" destId="{1F57D963-A295-4500-860C-0D55EB59CFA0}" srcOrd="0" destOrd="0" parTransId="{FD271678-3335-45EC-8F35-336F7F07B58E}" sibTransId="{53CE62F7-0CDC-4B7F-8220-1A665E450571}"/>
    <dgm:cxn modelId="{F6EDB590-72CA-432C-878B-18FD5A1E16C3}" type="presOf" srcId="{1F57D963-A295-4500-860C-0D55EB59CFA0}" destId="{D57E3A97-70B1-4235-86D8-3778F481019A}" srcOrd="1" destOrd="0" presId="urn:microsoft.com/office/officeart/2005/8/layout/matrix1"/>
    <dgm:cxn modelId="{7366F59A-BE9B-43E6-9EA6-17A62ECC23DC}" type="presOf" srcId="{EC203E1D-E945-451B-BDF6-8F5AF213AE93}" destId="{2167FDEB-A4CE-4499-875A-1202B256BD6D}" srcOrd="0" destOrd="0" presId="urn:microsoft.com/office/officeart/2005/8/layout/matrix1"/>
    <dgm:cxn modelId="{E44D0DDF-79C5-42B4-A8DF-1B53924F2DAC}" type="presOf" srcId="{EC203E1D-E945-451B-BDF6-8F5AF213AE93}" destId="{057D6430-511C-4677-89F7-45E1A3DBC4D7}" srcOrd="1" destOrd="0" presId="urn:microsoft.com/office/officeart/2005/8/layout/matrix1"/>
    <dgm:cxn modelId="{8BA00A4E-AEFC-4F10-AE95-6DC4B9482191}" srcId="{5A7E625A-1671-4918-B324-816C61216D6E}" destId="{FC1D20F2-6BDA-464D-B68B-825708ED153C}" srcOrd="2" destOrd="0" parTransId="{E541DB25-F2C2-4092-A98A-B8A9B7261383}" sibTransId="{C5EB34BF-070D-4BE2-B973-F7FCDD434816}"/>
    <dgm:cxn modelId="{FEC7DE1E-C8EB-495D-8494-5E113311D95D}" type="presOf" srcId="{8BAAF007-7CA4-471D-B8B3-325D58550F3F}" destId="{6441C1F9-EDD0-497A-89E3-3100F722ECAF}" srcOrd="0" destOrd="0" presId="urn:microsoft.com/office/officeart/2005/8/layout/matrix1"/>
    <dgm:cxn modelId="{8FF590B3-7BE0-45F7-BBC4-2D0D4317E8C2}" srcId="{5A7E625A-1671-4918-B324-816C61216D6E}" destId="{EC203E1D-E945-451B-BDF6-8F5AF213AE93}" srcOrd="1" destOrd="0" parTransId="{EE589FD8-02A1-48E1-ABA6-91B677F56ECC}" sibTransId="{7A188E81-04F2-46BC-8D88-AA4D825D7F92}"/>
    <dgm:cxn modelId="{A947DE00-DE64-464F-B9A7-1D2A7EFDC8E8}" type="presOf" srcId="{5A7E625A-1671-4918-B324-816C61216D6E}" destId="{706E5664-8540-400F-AB09-FBCC781994BE}" srcOrd="0" destOrd="0" presId="urn:microsoft.com/office/officeart/2005/8/layout/matrix1"/>
    <dgm:cxn modelId="{D92943ED-E129-4314-9672-A7314131DF64}" type="presOf" srcId="{48D01309-9C6A-4982-9392-FECEF25878D3}" destId="{DD510A52-E837-4E1D-BA35-4DC5B8B33FC9}" srcOrd="1" destOrd="0" presId="urn:microsoft.com/office/officeart/2005/8/layout/matrix1"/>
    <dgm:cxn modelId="{73E37878-0E2C-4580-A757-C1C3C6F55901}" type="presOf" srcId="{FC1D20F2-6BDA-464D-B68B-825708ED153C}" destId="{94823F32-66D3-4CE0-9230-749CEDB29DA2}" srcOrd="0" destOrd="0" presId="urn:microsoft.com/office/officeart/2005/8/layout/matrix1"/>
    <dgm:cxn modelId="{6F2BEC45-CF55-4866-B01C-0E201BE41A49}" srcId="{5A7E625A-1671-4918-B324-816C61216D6E}" destId="{48D01309-9C6A-4982-9392-FECEF25878D3}" srcOrd="3" destOrd="0" parTransId="{CCD0280D-413F-4C98-919A-087FA3A05BBE}" sibTransId="{70754390-544B-42EA-BD77-6E2BCA56D8C4}"/>
    <dgm:cxn modelId="{EFC6A4DD-0AD7-424A-A73C-8E23C96A3A67}" type="presParOf" srcId="{6441C1F9-EDD0-497A-89E3-3100F722ECAF}" destId="{7B116C21-F41D-49EA-84CE-743F396C827F}" srcOrd="0" destOrd="0" presId="urn:microsoft.com/office/officeart/2005/8/layout/matrix1"/>
    <dgm:cxn modelId="{11749C8E-4ADF-4743-BE60-F9767958D54F}" type="presParOf" srcId="{7B116C21-F41D-49EA-84CE-743F396C827F}" destId="{A723D53C-BFDB-401C-BCE2-C12617541D09}" srcOrd="0" destOrd="0" presId="urn:microsoft.com/office/officeart/2005/8/layout/matrix1"/>
    <dgm:cxn modelId="{C7F712BB-9854-4BF3-9884-094CC498D6AF}" type="presParOf" srcId="{7B116C21-F41D-49EA-84CE-743F396C827F}" destId="{D57E3A97-70B1-4235-86D8-3778F481019A}" srcOrd="1" destOrd="0" presId="urn:microsoft.com/office/officeart/2005/8/layout/matrix1"/>
    <dgm:cxn modelId="{1DC239CC-F01E-4822-BC74-89F6C9605EE1}" type="presParOf" srcId="{7B116C21-F41D-49EA-84CE-743F396C827F}" destId="{2167FDEB-A4CE-4499-875A-1202B256BD6D}" srcOrd="2" destOrd="0" presId="urn:microsoft.com/office/officeart/2005/8/layout/matrix1"/>
    <dgm:cxn modelId="{5C491779-F005-4B1C-A47B-36FDE5500DA0}" type="presParOf" srcId="{7B116C21-F41D-49EA-84CE-743F396C827F}" destId="{057D6430-511C-4677-89F7-45E1A3DBC4D7}" srcOrd="3" destOrd="0" presId="urn:microsoft.com/office/officeart/2005/8/layout/matrix1"/>
    <dgm:cxn modelId="{44B2DB27-B0D9-49E4-BA93-7BE6C83EB621}" type="presParOf" srcId="{7B116C21-F41D-49EA-84CE-743F396C827F}" destId="{94823F32-66D3-4CE0-9230-749CEDB29DA2}" srcOrd="4" destOrd="0" presId="urn:microsoft.com/office/officeart/2005/8/layout/matrix1"/>
    <dgm:cxn modelId="{A7A3EFC6-37A5-479E-9274-6632EB8C5197}" type="presParOf" srcId="{7B116C21-F41D-49EA-84CE-743F396C827F}" destId="{328462BB-A3A4-4FF0-9F89-315CAA2CA25D}" srcOrd="5" destOrd="0" presId="urn:microsoft.com/office/officeart/2005/8/layout/matrix1"/>
    <dgm:cxn modelId="{378358E0-7E64-4A9D-B77A-947DD9773545}" type="presParOf" srcId="{7B116C21-F41D-49EA-84CE-743F396C827F}" destId="{315C8660-2718-4141-AC8A-F04F0FA13543}" srcOrd="6" destOrd="0" presId="urn:microsoft.com/office/officeart/2005/8/layout/matrix1"/>
    <dgm:cxn modelId="{6C07084D-5E3B-4D36-B777-156B6CAC3ACC}" type="presParOf" srcId="{7B116C21-F41D-49EA-84CE-743F396C827F}" destId="{DD510A52-E837-4E1D-BA35-4DC5B8B33FC9}" srcOrd="7" destOrd="0" presId="urn:microsoft.com/office/officeart/2005/8/layout/matrix1"/>
    <dgm:cxn modelId="{0BE3642A-D7B8-4FC8-A97B-914C4515BB79}" type="presParOf" srcId="{6441C1F9-EDD0-497A-89E3-3100F722ECAF}" destId="{706E5664-8540-400F-AB09-FBCC781994B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3D53C-BFDB-401C-BCE2-C12617541D09}">
      <dsp:nvSpPr>
        <dsp:cNvPr id="0" name=""/>
        <dsp:cNvSpPr/>
      </dsp:nvSpPr>
      <dsp:spPr>
        <a:xfrm rot="16200000">
          <a:off x="791765" y="-791765"/>
          <a:ext cx="2664618" cy="424815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 Первый магазин торговой сети был открыт в 1994 году.</a:t>
          </a:r>
          <a:endParaRPr lang="ru-RU" sz="2000" b="1" kern="1200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sp:txBody>
      <dsp:txXfrm rot="5400000">
        <a:off x="0" y="0"/>
        <a:ext cx="4248150" cy="1998463"/>
      </dsp:txXfrm>
    </dsp:sp>
    <dsp:sp modelId="{2167FDEB-A4CE-4499-875A-1202B256BD6D}">
      <dsp:nvSpPr>
        <dsp:cNvPr id="0" name=""/>
        <dsp:cNvSpPr/>
      </dsp:nvSpPr>
      <dsp:spPr>
        <a:xfrm>
          <a:off x="4248150" y="0"/>
          <a:ext cx="4248150" cy="2664618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159 магазина «Фокстрот» в Украине по состоянию на декабрь 2017 года.</a:t>
          </a:r>
          <a:endParaRPr lang="ru-RU" sz="2000" b="1" kern="1200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sp:txBody>
      <dsp:txXfrm>
        <a:off x="4248150" y="0"/>
        <a:ext cx="4248150" cy="1998463"/>
      </dsp:txXfrm>
    </dsp:sp>
    <dsp:sp modelId="{94823F32-66D3-4CE0-9230-749CEDB29DA2}">
      <dsp:nvSpPr>
        <dsp:cNvPr id="0" name=""/>
        <dsp:cNvSpPr/>
      </dsp:nvSpPr>
      <dsp:spPr>
        <a:xfrm rot="10800000">
          <a:off x="0" y="2664618"/>
          <a:ext cx="4248150" cy="2664618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151,0 тыс. кв. м. общая торговая площадь.</a:t>
          </a:r>
          <a:endParaRPr lang="ru-RU" sz="2000" b="1" kern="1200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sp:txBody>
      <dsp:txXfrm rot="10800000">
        <a:off x="0" y="3330773"/>
        <a:ext cx="4248150" cy="1998463"/>
      </dsp:txXfrm>
    </dsp:sp>
    <dsp:sp modelId="{315C8660-2718-4141-AC8A-F04F0FA13543}">
      <dsp:nvSpPr>
        <dsp:cNvPr id="0" name=""/>
        <dsp:cNvSpPr/>
      </dsp:nvSpPr>
      <dsp:spPr>
        <a:xfrm rot="5400000">
          <a:off x="5039915" y="1872852"/>
          <a:ext cx="2664618" cy="424815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Магазины представлены в 90 областных и районных центрах Украины.</a:t>
          </a:r>
          <a:endParaRPr lang="ru-RU" sz="2000" b="1" kern="1200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sp:txBody>
      <dsp:txXfrm rot="-5400000">
        <a:off x="4248150" y="3330773"/>
        <a:ext cx="4248150" cy="1998463"/>
      </dsp:txXfrm>
    </dsp:sp>
    <dsp:sp modelId="{706E5664-8540-400F-AB09-FBCC781994BE}">
      <dsp:nvSpPr>
        <dsp:cNvPr id="0" name=""/>
        <dsp:cNvSpPr/>
      </dsp:nvSpPr>
      <dsp:spPr>
        <a:xfrm>
          <a:off x="2231927" y="1440386"/>
          <a:ext cx="4032445" cy="2448464"/>
        </a:xfrm>
        <a:prstGeom prst="roundRect">
          <a:avLst/>
        </a:prstGeom>
        <a:solidFill>
          <a:srgbClr val="FF090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На сегодняшний день «Фокстрот» является крупнейшим </a:t>
          </a:r>
          <a:r>
            <a:rPr lang="ru-RU" sz="2400" b="0" i="0" kern="1200" dirty="0" err="1" smtClean="0"/>
            <a:t>ритейлером</a:t>
          </a:r>
          <a:r>
            <a:rPr lang="ru-RU" sz="2400" b="0" i="0" kern="1200" dirty="0" smtClean="0"/>
            <a:t> по количеству магазинов и объёмам продаж электроники и бытовой техники в Украине</a:t>
          </a:r>
          <a:endParaRPr lang="ru-RU" sz="2400" b="1" kern="1200" dirty="0">
            <a:solidFill>
              <a:schemeClr val="bg1"/>
            </a:solidFill>
            <a:latin typeface="+mj-lt"/>
            <a:ea typeface="+mj-ea"/>
            <a:cs typeface="+mj-cs"/>
          </a:endParaRPr>
        </a:p>
      </dsp:txBody>
      <dsp:txXfrm>
        <a:off x="2351451" y="1559910"/>
        <a:ext cx="3793397" cy="2209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208" cy="497444"/>
          </a:xfrm>
          <a:prstGeom prst="rect">
            <a:avLst/>
          </a:prstGeom>
        </p:spPr>
        <p:txBody>
          <a:bodyPr vert="horz" lIns="92471" tIns="46235" rIns="92471" bIns="462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5178" y="1"/>
            <a:ext cx="2971208" cy="497444"/>
          </a:xfrm>
          <a:prstGeom prst="rect">
            <a:avLst/>
          </a:prstGeom>
        </p:spPr>
        <p:txBody>
          <a:bodyPr vert="horz" lIns="92471" tIns="46235" rIns="92471" bIns="46235" rtlCol="0"/>
          <a:lstStyle>
            <a:lvl1pPr algn="r">
              <a:defRPr sz="1200"/>
            </a:lvl1pPr>
          </a:lstStyle>
          <a:p>
            <a:fld id="{FE302036-2B3B-4468-B6F7-1F4AD35A660D}" type="datetimeFigureOut">
              <a:rPr lang="ru-RU" smtClean="0"/>
              <a:pPr/>
              <a:t>29/03/2018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8233"/>
            <a:ext cx="2971208" cy="497444"/>
          </a:xfrm>
          <a:prstGeom prst="rect">
            <a:avLst/>
          </a:prstGeom>
        </p:spPr>
        <p:txBody>
          <a:bodyPr vert="horz" lIns="92471" tIns="46235" rIns="92471" bIns="462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5178" y="9448233"/>
            <a:ext cx="2971208" cy="497444"/>
          </a:xfrm>
          <a:prstGeom prst="rect">
            <a:avLst/>
          </a:prstGeom>
        </p:spPr>
        <p:txBody>
          <a:bodyPr vert="horz" lIns="92471" tIns="46235" rIns="92471" bIns="46235" rtlCol="0" anchor="b"/>
          <a:lstStyle>
            <a:lvl1pPr algn="r">
              <a:defRPr sz="1200"/>
            </a:lvl1pPr>
          </a:lstStyle>
          <a:p>
            <a:fld id="{03D6C219-27E9-436A-A4C4-96F1C016ED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4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799" cy="497363"/>
          </a:xfrm>
          <a:prstGeom prst="rect">
            <a:avLst/>
          </a:prstGeom>
        </p:spPr>
        <p:txBody>
          <a:bodyPr vert="horz" lIns="92471" tIns="46235" rIns="92471" bIns="462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799" cy="497363"/>
          </a:xfrm>
          <a:prstGeom prst="rect">
            <a:avLst/>
          </a:prstGeom>
        </p:spPr>
        <p:txBody>
          <a:bodyPr vert="horz" lIns="92471" tIns="46235" rIns="92471" bIns="46235" rtlCol="0"/>
          <a:lstStyle>
            <a:lvl1pPr algn="r">
              <a:defRPr sz="1200"/>
            </a:lvl1pPr>
          </a:lstStyle>
          <a:p>
            <a:fld id="{3687C8E0-370D-4543-8876-F73AB76AD146}" type="datetimeFigureOut">
              <a:rPr lang="ru-RU" smtClean="0"/>
              <a:pPr/>
              <a:t>29/03/2018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2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1" tIns="46235" rIns="92471" bIns="462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3"/>
          </a:xfrm>
          <a:prstGeom prst="rect">
            <a:avLst/>
          </a:prstGeom>
        </p:spPr>
        <p:txBody>
          <a:bodyPr vert="horz" lIns="92471" tIns="46235" rIns="92471" bIns="4623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799" cy="497363"/>
          </a:xfrm>
          <a:prstGeom prst="rect">
            <a:avLst/>
          </a:prstGeom>
        </p:spPr>
        <p:txBody>
          <a:bodyPr vert="horz" lIns="92471" tIns="46235" rIns="92471" bIns="462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799" cy="497363"/>
          </a:xfrm>
          <a:prstGeom prst="rect">
            <a:avLst/>
          </a:prstGeom>
        </p:spPr>
        <p:txBody>
          <a:bodyPr vert="horz" lIns="92471" tIns="46235" rIns="92471" bIns="46235" rtlCol="0" anchor="b"/>
          <a:lstStyle>
            <a:lvl1pPr algn="r">
              <a:defRPr sz="1200"/>
            </a:lvl1pPr>
          </a:lstStyle>
          <a:p>
            <a:fld id="{77420A4D-4D9D-4C68-A0A5-AFEA96E54D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555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C3B5A-38D7-40F5-94DA-B98C49760DDF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32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2843808" y="3068960"/>
            <a:ext cx="6300191" cy="2412136"/>
          </a:xfrm>
          <a:prstGeom prst="rect">
            <a:avLst/>
          </a:prstGeom>
          <a:solidFill>
            <a:srgbClr val="FF573D"/>
          </a:solidFill>
          <a:ln>
            <a:solidFill>
              <a:srgbClr val="FF57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155157"/>
            <a:ext cx="6336704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936925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5034" y="0"/>
            <a:ext cx="9128966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422" y="4005064"/>
            <a:ext cx="2502858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1"/>
          <p:cNvSpPr>
            <a:spLocks noGrp="1"/>
          </p:cNvSpPr>
          <p:nvPr>
            <p:ph type="title"/>
          </p:nvPr>
        </p:nvSpPr>
        <p:spPr>
          <a:xfrm>
            <a:off x="2555776" y="1"/>
            <a:ext cx="6588224" cy="83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685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48" y="6467475"/>
            <a:ext cx="9150648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ru-RU" dirty="0" smtClean="0"/>
              <a:t>Отдел обучения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07696" y="645333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B19B0651-EE4F-4900-A07F-96A6BFA9D0F0}" type="slidenum">
              <a:rPr lang="ru-RU" smtClean="0"/>
              <a:pPr algn="r"/>
              <a:t>‹#›</a:t>
            </a:fld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555776" y="1"/>
            <a:ext cx="6588224" cy="8321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7924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32405"/>
            <a:ext cx="6588224" cy="804307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73393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95985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39189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137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68611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97932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74830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77102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7229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62867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1"/>
          <p:cNvSpPr>
            <a:spLocks noGrp="1"/>
          </p:cNvSpPr>
          <p:nvPr>
            <p:ph type="title"/>
          </p:nvPr>
        </p:nvSpPr>
        <p:spPr>
          <a:xfrm>
            <a:off x="2555776" y="1"/>
            <a:ext cx="6588224" cy="83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685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555776" y="1"/>
            <a:ext cx="6588224" cy="83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20" name="Дата 19"/>
          <p:cNvSpPr>
            <a:spLocks noGrp="1"/>
          </p:cNvSpPr>
          <p:nvPr>
            <p:ph type="dt" sz="half" idx="2"/>
          </p:nvPr>
        </p:nvSpPr>
        <p:spPr>
          <a:xfrm>
            <a:off x="-6648" y="6467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75856" y="648017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Отдел обучения</a:t>
            </a:r>
            <a:endParaRPr lang="ru-RU" dirty="0"/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6467475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218053"/>
            <a:ext cx="1966531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Отдел обучения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5536" y="218053"/>
            <a:ext cx="1966531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299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5" Type="http://schemas.openxmlformats.org/officeDocument/2006/relationships/hyperlink" Target="mailto:Shnipko-Ya@foxtrot.kiev.ua" TargetMode="External"/><Relationship Id="rId4" Type="http://schemas.openxmlformats.org/officeDocument/2006/relationships/hyperlink" Target="mailto:Kliuchko-I@foxtrot.kiev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71800" y="260648"/>
            <a:ext cx="6120680" cy="356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400" b="1" cap="all" dirty="0" smtClean="0">
                <a:solidFill>
                  <a:schemeClr val="bg1"/>
                </a:solidFill>
              </a:rPr>
              <a:t>магазин</a:t>
            </a:r>
            <a:endParaRPr lang="ru-RU" sz="2400" b="1" cap="all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 r="5351"/>
          <a:stretch/>
        </p:blipFill>
        <p:spPr bwMode="auto">
          <a:xfrm>
            <a:off x="-36512" y="-27384"/>
            <a:ext cx="9210148" cy="69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36512" y="-27384"/>
            <a:ext cx="9210148" cy="691200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lt1">
                  <a:alpha val="36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39204" y="1916832"/>
            <a:ext cx="6113804" cy="1872208"/>
          </a:xfrm>
          <a:prstGeom prst="rect">
            <a:avLst/>
          </a:prstGeom>
          <a:solidFill>
            <a:srgbClr val="FF5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Фокстрот. Техника для дома</a:t>
            </a:r>
          </a:p>
          <a:p>
            <a:pPr algn="ctr"/>
            <a:endParaRPr lang="ru-RU" sz="900" b="1" dirty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Магазин, в который хочется возвращаться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36513" y="1916832"/>
            <a:ext cx="3096345" cy="187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15" y="2420984"/>
            <a:ext cx="311074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Информация о сети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401072"/>
              </p:ext>
            </p:extLst>
          </p:nvPr>
        </p:nvGraphicFramePr>
        <p:xfrm>
          <a:off x="323850" y="1052513"/>
          <a:ext cx="84963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104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06E5664-8540-400F-AB09-FBCC78199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706E5664-8540-400F-AB09-FBCC781994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graphicEl>
                                              <a:dgm id="{706E5664-8540-400F-AB09-FBCC78199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graphicEl>
                                              <a:dgm id="{706E5664-8540-400F-AB09-FBCC78199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723D53C-BFDB-401C-BCE2-C12617541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graphicEl>
                                              <a:dgm id="{A723D53C-BFDB-401C-BCE2-C12617541D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graphicEl>
                                              <a:dgm id="{A723D53C-BFDB-401C-BCE2-C12617541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graphicEl>
                                              <a:dgm id="{A723D53C-BFDB-401C-BCE2-C12617541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167FDEB-A4CE-4499-875A-1202B256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graphicEl>
                                              <a:dgm id="{2167FDEB-A4CE-4499-875A-1202B256B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graphicEl>
                                              <a:dgm id="{2167FDEB-A4CE-4499-875A-1202B256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graphicEl>
                                              <a:dgm id="{2167FDEB-A4CE-4499-875A-1202B256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4823F32-66D3-4CE0-9230-749CEDB29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graphicEl>
                                              <a:dgm id="{94823F32-66D3-4CE0-9230-749CEDB29D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graphicEl>
                                              <a:dgm id="{94823F32-66D3-4CE0-9230-749CEDB29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graphicEl>
                                              <a:dgm id="{94823F32-66D3-4CE0-9230-749CEDB29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15C8660-2718-4141-AC8A-F04F0FA13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graphicEl>
                                              <a:dgm id="{315C8660-2718-4141-AC8A-F04F0FA135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graphicEl>
                                              <a:dgm id="{315C8660-2718-4141-AC8A-F04F0FA13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graphicEl>
                                              <a:dgm id="{315C8660-2718-4141-AC8A-F04F0FA13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г.Черкассы, ул.30-летия Победы,29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215008" y="6053693"/>
            <a:ext cx="8928992" cy="804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0000"/>
                </a:solidFill>
              </a:rPr>
              <a:t>Площадь субаренды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часть магазина «Фокстрот», находится на 2-м этаже.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11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г.Черкассы, ул.30-летия Победы,29</a:t>
            </a:r>
            <a:br>
              <a:rPr lang="ru-RU" sz="2000" dirty="0" smtClean="0"/>
            </a:br>
            <a:r>
              <a:rPr lang="ru-RU" sz="2000" dirty="0" smtClean="0"/>
              <a:t>На карте.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513093" cy="556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11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г.Черкассы, ул.30-летия Победы,29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107504" y="5949280"/>
            <a:ext cx="8928992" cy="804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8646"/>
            <a:ext cx="9144000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045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г.Черкассы, ул.30-летия Победы,29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107504" y="5949280"/>
            <a:ext cx="8928992" cy="804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4102"/>
            <a:ext cx="9144000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045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г.Черкассы, ул.30-летия Победы,29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107504" y="5949280"/>
            <a:ext cx="8928992" cy="804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045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г.Черкассы, ул.30-летия Победы,29 </a:t>
            </a:r>
            <a:br>
              <a:rPr lang="ru-RU" sz="2000" dirty="0" smtClean="0"/>
            </a:br>
            <a:r>
              <a:rPr lang="ru-RU" sz="2000" dirty="0" smtClean="0"/>
              <a:t>План помещения. 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18" y="2060848"/>
            <a:ext cx="9123382" cy="324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156176" y="2924944"/>
            <a:ext cx="151216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Субаренда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3861048"/>
            <a:ext cx="115212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7</a:t>
            </a:r>
            <a:r>
              <a:rPr lang="ru-RU" dirty="0" smtClean="0">
                <a:solidFill>
                  <a:schemeClr val="tx1"/>
                </a:solidFill>
              </a:rPr>
              <a:t>0</a:t>
            </a:r>
            <a:r>
              <a:rPr lang="en-US" dirty="0" smtClean="0">
                <a:solidFill>
                  <a:schemeClr val="tx1"/>
                </a:solidFill>
              </a:rPr>
              <a:t>0 </a:t>
            </a:r>
            <a:r>
              <a:rPr lang="ru-RU" dirty="0" smtClean="0">
                <a:solidFill>
                  <a:schemeClr val="tx1"/>
                </a:solidFill>
              </a:rPr>
              <a:t>м.кв.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2348880"/>
            <a:ext cx="165618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83768" y="32405"/>
            <a:ext cx="6660232" cy="66029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dirty="0" smtClean="0"/>
              <a:t>Магазин "Фокстрот", г.Кропивницкий, ул.Юрия Коваленко, 6а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72200" y="3212976"/>
            <a:ext cx="115212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7</a:t>
            </a:r>
            <a:r>
              <a:rPr lang="ru-RU" dirty="0" smtClean="0">
                <a:solidFill>
                  <a:schemeClr val="tx1"/>
                </a:solidFill>
              </a:rPr>
              <a:t>0</a:t>
            </a:r>
            <a:r>
              <a:rPr lang="en-US" dirty="0" smtClean="0">
                <a:solidFill>
                  <a:schemeClr val="tx1"/>
                </a:solidFill>
              </a:rPr>
              <a:t>0 </a:t>
            </a:r>
            <a:r>
              <a:rPr lang="ru-RU" dirty="0" smtClean="0">
                <a:solidFill>
                  <a:schemeClr val="tx1"/>
                </a:solidFill>
              </a:rPr>
              <a:t>м.кв.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26722"/>
            <a:ext cx="7128792" cy="534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0" y="6165304"/>
            <a:ext cx="9144000" cy="804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0000"/>
                </a:solidFill>
              </a:rPr>
              <a:t>2-ой этаж магазина «Фокстрот»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5776" y="32405"/>
            <a:ext cx="6588224" cy="66029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200" dirty="0" smtClean="0"/>
              <a:t>Магазин "Фокстрот", г.Кропивницкий, ул.Юрия Коваленко, 6а. На карте.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72200" y="3212976"/>
            <a:ext cx="115212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7</a:t>
            </a:r>
            <a:r>
              <a:rPr lang="ru-RU" dirty="0" smtClean="0">
                <a:solidFill>
                  <a:schemeClr val="tx1"/>
                </a:solidFill>
              </a:rPr>
              <a:t>0</a:t>
            </a:r>
            <a:r>
              <a:rPr lang="en-US" dirty="0" smtClean="0">
                <a:solidFill>
                  <a:schemeClr val="tx1"/>
                </a:solidFill>
              </a:rPr>
              <a:t>0 </a:t>
            </a:r>
            <a:r>
              <a:rPr lang="ru-RU" dirty="0" smtClean="0">
                <a:solidFill>
                  <a:schemeClr val="tx1"/>
                </a:solidFill>
              </a:rPr>
              <a:t>м.кв.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629016" cy="572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4572000" y="3501008"/>
            <a:ext cx="1224136" cy="360040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2000" dirty="0" smtClean="0"/>
              <a:t>Магазин "Фокстрот", г.Кропивницкий, ул.Юрия Коваленко, 6а. </a:t>
            </a:r>
            <a:endParaRPr lang="ru-RU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92718"/>
            <a:ext cx="3312368" cy="588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 descr="0ec7516e-06ba-4bbc-a97f-99800d9bc98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2684" y="1556792"/>
            <a:ext cx="4572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8" name="Рисунок 7" descr="Безымянный - Pain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0" t="17894" r="9098" b="10530"/>
          <a:stretch/>
        </p:blipFill>
        <p:spPr>
          <a:xfrm>
            <a:off x="683568" y="1556791"/>
            <a:ext cx="7272808" cy="50101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55776" y="260648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Магазин «Фокстрот». Подъём по лестнице или эскалаторе на 2-й этаж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000" dirty="0" smtClean="0"/>
              <a:t>Магазин "Фокстрот", г.Кропивницкий, ул.Юрия Коваленко, 6а.</a:t>
            </a:r>
            <a:br>
              <a:rPr lang="ru-RU" sz="2000" dirty="0" smtClean="0"/>
            </a:br>
            <a:r>
              <a:rPr lang="ru-RU" sz="2000" dirty="0" smtClean="0"/>
              <a:t>  Второй этаж.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72200" y="3212976"/>
            <a:ext cx="115212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7</a:t>
            </a:r>
            <a:r>
              <a:rPr lang="ru-RU" dirty="0" smtClean="0">
                <a:solidFill>
                  <a:schemeClr val="tx1"/>
                </a:solidFill>
              </a:rPr>
              <a:t>0</a:t>
            </a:r>
            <a:r>
              <a:rPr lang="en-US" dirty="0" smtClean="0">
                <a:solidFill>
                  <a:schemeClr val="tx1"/>
                </a:solidFill>
              </a:rPr>
              <a:t>0 </a:t>
            </a:r>
            <a:r>
              <a:rPr lang="ru-RU" dirty="0" smtClean="0">
                <a:solidFill>
                  <a:schemeClr val="tx1"/>
                </a:solidFill>
              </a:rPr>
              <a:t>м.кв.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611560" y="5517232"/>
            <a:ext cx="576064" cy="21602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627784" y="980728"/>
            <a:ext cx="309634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444208" y="3212976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91880" y="2924944"/>
            <a:ext cx="1800200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Фокстрот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15816" y="836712"/>
            <a:ext cx="208823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457200" y="2420888"/>
            <a:ext cx="6419056" cy="37052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1412776"/>
            <a:ext cx="7560839" cy="497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г.Киев, ул.Освободителей,17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7131636" cy="534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0" y="6237312"/>
            <a:ext cx="91440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0000"/>
                </a:solidFill>
              </a:rPr>
              <a:t>Площадь субаренды находится на 2-м этаже магазина «Фокстрот».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г.Киев, ул.Освободителей,17</a:t>
            </a:r>
            <a:endParaRPr lang="ru-RU" sz="2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8690178" cy="546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5004048" y="3645024"/>
            <a:ext cx="1080120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5776" y="32405"/>
            <a:ext cx="6588224" cy="66029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Магазин "Фокстрот", г.Киев, ул.Освободителей,17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708920"/>
            <a:ext cx="115212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Ваша реклама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632848" cy="5551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г.Киев, ул.Освободителей,17 .</a:t>
            </a:r>
            <a:br>
              <a:rPr lang="ru-RU" sz="2000" dirty="0" smtClean="0"/>
            </a:br>
            <a:r>
              <a:rPr lang="ru-RU" sz="2000" dirty="0" smtClean="0"/>
              <a:t>План </a:t>
            </a:r>
            <a:r>
              <a:rPr lang="ru-RU" sz="2000" b="1" dirty="0" smtClean="0">
                <a:solidFill>
                  <a:schemeClr val="bg1"/>
                </a:solidFill>
              </a:rPr>
              <a:t>второго этажа. 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01" y="1484784"/>
            <a:ext cx="903708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092280" y="1844824"/>
            <a:ext cx="122413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542 кв.м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3861048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Субаренда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000" dirty="0" smtClean="0"/>
              <a:t>Магазин "Фокстрот", г.Киев, пр.Степана </a:t>
            </a:r>
            <a:r>
              <a:rPr lang="ru-RU" sz="2000" dirty="0" err="1" smtClean="0"/>
              <a:t>Бандеры</a:t>
            </a:r>
            <a:r>
              <a:rPr lang="ru-RU" sz="2000" dirty="0" smtClean="0"/>
              <a:t>, 21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899" y="4055197"/>
            <a:ext cx="403066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1520" y="1124744"/>
            <a:ext cx="3857625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 Двухуровневый магазин сети «Фокстрот. Техника для дома» расположен на одной из самых оживленных магистралей города - Московском проспекте. </a:t>
            </a:r>
          </a:p>
          <a:p>
            <a:pPr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Непосредственная близость - метро Петровка, железнодорожная станция - Зенит, Киев-Петровка, Оболонь.</a:t>
            </a:r>
          </a:p>
          <a:p>
            <a:pPr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Население прилегающего района Оболонь – 311 000 чел.</a:t>
            </a:r>
            <a:endParaRPr lang="ru-RU" sz="1300" dirty="0" smtClean="0"/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Транспортный поток вдоль фасада ТК в день – 55 000 автомобилей.</a:t>
            </a:r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Хорошая транспортная развязка</a:t>
            </a:r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kern="0" dirty="0" smtClean="0">
                <a:solidFill>
                  <a:srgbClr val="080800"/>
                </a:solidFill>
                <a:latin typeface="Times New Roman" pitchFamily="18" charset="0"/>
                <a:cs typeface="Times New Roman" pitchFamily="18" charset="0"/>
              </a:rPr>
              <a:t>  Открытие магазина - 2002 г.</a:t>
            </a:r>
            <a:endParaRPr lang="ru-RU" sz="13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Общая площадь 4250 кв. м</a:t>
            </a:r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Торговая площадь 2850 кв. м</a:t>
            </a:r>
            <a:endParaRPr lang="ru-RU" sz="1300" i="1" kern="0" dirty="0" smtClean="0">
              <a:solidFill>
                <a:srgbClr val="0808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kern="0" dirty="0" smtClean="0">
                <a:solidFill>
                  <a:srgbClr val="080800"/>
                </a:solidFill>
                <a:latin typeface="Times New Roman" pitchFamily="18" charset="0"/>
                <a:cs typeface="Times New Roman" pitchFamily="18" charset="0"/>
              </a:rPr>
              <a:t>  Средняя посещаемость – 26860 чел./мес.</a:t>
            </a:r>
          </a:p>
          <a:p>
            <a:pPr marL="285750">
              <a:buFont typeface="Wingdings" panose="05000000000000000000" pitchFamily="2" charset="2"/>
              <a:buChar char="ü"/>
              <a:defRPr/>
            </a:pPr>
            <a:r>
              <a:rPr lang="ru-RU" sz="1300" i="1" kern="0" dirty="0" smtClean="0">
                <a:solidFill>
                  <a:srgbClr val="080800"/>
                </a:solidFill>
                <a:latin typeface="Times New Roman" pitchFamily="18" charset="0"/>
                <a:cs typeface="Times New Roman" pitchFamily="18" charset="0"/>
              </a:rPr>
              <a:t>  Парковка – 30 </a:t>
            </a:r>
            <a:r>
              <a:rPr lang="ru-RU" sz="1300" i="1" kern="0" dirty="0" err="1" smtClean="0">
                <a:solidFill>
                  <a:srgbClr val="080800"/>
                </a:solidFill>
                <a:latin typeface="Times New Roman" pitchFamily="18" charset="0"/>
                <a:cs typeface="Times New Roman" pitchFamily="18" charset="0"/>
              </a:rPr>
              <a:t>машиномест</a:t>
            </a:r>
            <a:r>
              <a:rPr lang="ru-RU" sz="1300" i="1" kern="0" dirty="0" smtClean="0">
                <a:solidFill>
                  <a:srgbClr val="0808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5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T:\Общие документы\ФТД\ПРОДАЖИ\ОНиР\Управление развития УНиР\СУБАРЕНДА\ФОТО МАГАЗИНОВ\г. Киев, пр-т Московский, 21\Июль 2016\IMG_20160723_1356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899" y="1180701"/>
            <a:ext cx="4030663" cy="28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899" y="4055197"/>
            <a:ext cx="403066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279900"/>
            <a:ext cx="4572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18342132">
            <a:off x="5057775" y="4883872"/>
            <a:ext cx="457200" cy="247650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000" dirty="0" smtClean="0"/>
              <a:t>Магазин "Фокстрот", г.Киев, пр.Степана </a:t>
            </a:r>
            <a:r>
              <a:rPr lang="ru-RU" sz="2000" dirty="0" err="1" smtClean="0"/>
              <a:t>Бандеры</a:t>
            </a:r>
            <a:r>
              <a:rPr lang="ru-RU" sz="2000" dirty="0" smtClean="0"/>
              <a:t>, 21</a:t>
            </a:r>
            <a:br>
              <a:rPr lang="ru-RU" sz="2000" dirty="0" smtClean="0"/>
            </a:br>
            <a:r>
              <a:rPr lang="ru-RU" sz="2000" dirty="0" smtClean="0"/>
              <a:t>Вид со спутника</a:t>
            </a:r>
          </a:p>
        </p:txBody>
      </p:sp>
      <p:pic>
        <p:nvPicPr>
          <p:cNvPr id="15" name="Picture 12" descr="C:\Users\Honcharova-N\Desktop\Петровка карт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203805"/>
            <a:ext cx="7305675" cy="539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000" dirty="0" smtClean="0"/>
              <a:t>Магазин "Фокстрот", г.Киев, пр.Степана </a:t>
            </a:r>
            <a:r>
              <a:rPr lang="ru-RU" sz="2000" dirty="0" err="1" smtClean="0"/>
              <a:t>Бандеры</a:t>
            </a:r>
            <a:r>
              <a:rPr lang="ru-RU" sz="2000" dirty="0" smtClean="0"/>
              <a:t>, 21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282700"/>
            <a:ext cx="3981450" cy="503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76749" y="2181226"/>
            <a:ext cx="36290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Магазин расположен на Московском проспекте </a:t>
            </a:r>
            <a:r>
              <a:rPr lang="en-US" dirty="0" smtClean="0"/>
              <a:t>– </a:t>
            </a:r>
            <a:r>
              <a:rPr lang="ru-RU" dirty="0" smtClean="0"/>
              <a:t>главной транспортной артерии правобережной части Киева с ежедневным трафиком более </a:t>
            </a:r>
            <a:r>
              <a:rPr lang="en-US" dirty="0" smtClean="0"/>
              <a:t> </a:t>
            </a:r>
            <a:r>
              <a:rPr lang="en-US" dirty="0"/>
              <a:t>136.662 </a:t>
            </a:r>
            <a:r>
              <a:rPr lang="ru-RU" dirty="0" smtClean="0"/>
              <a:t>чел/день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1 </a:t>
            </a:r>
            <a:r>
              <a:rPr lang="en-US" dirty="0" smtClean="0"/>
              <a:t>– </a:t>
            </a:r>
            <a:r>
              <a:rPr lang="ru-RU" dirty="0" err="1" smtClean="0"/>
              <a:t>Деснянський</a:t>
            </a:r>
            <a:r>
              <a:rPr lang="ru-RU" dirty="0" smtClean="0"/>
              <a:t> район</a:t>
            </a:r>
            <a:r>
              <a:rPr lang="en-US" dirty="0" smtClean="0"/>
              <a:t>( </a:t>
            </a:r>
            <a:r>
              <a:rPr lang="en-US" dirty="0"/>
              <a:t>354.600 </a:t>
            </a:r>
            <a:r>
              <a:rPr lang="ru-RU" dirty="0" smtClean="0"/>
              <a:t>чел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2 </a:t>
            </a:r>
            <a:r>
              <a:rPr lang="en-US" dirty="0" smtClean="0"/>
              <a:t>– </a:t>
            </a:r>
            <a:r>
              <a:rPr lang="ru-RU" dirty="0" err="1" smtClean="0"/>
              <a:t>Оболонский</a:t>
            </a:r>
            <a:r>
              <a:rPr lang="ru-RU" dirty="0" smtClean="0"/>
              <a:t> район</a:t>
            </a:r>
            <a:r>
              <a:rPr lang="en-US" dirty="0" smtClean="0"/>
              <a:t> </a:t>
            </a:r>
            <a:r>
              <a:rPr lang="en-US" dirty="0"/>
              <a:t>(306.000 </a:t>
            </a:r>
            <a:r>
              <a:rPr lang="ru-RU" dirty="0" smtClean="0"/>
              <a:t>чел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3 </a:t>
            </a:r>
            <a:r>
              <a:rPr lang="en-US" dirty="0" smtClean="0"/>
              <a:t>– </a:t>
            </a:r>
            <a:r>
              <a:rPr lang="ru-RU" dirty="0" smtClean="0"/>
              <a:t>Подольский район </a:t>
            </a:r>
            <a:r>
              <a:rPr lang="en-US" dirty="0" smtClean="0"/>
              <a:t>(180.500 </a:t>
            </a:r>
            <a:r>
              <a:rPr lang="ru-RU" dirty="0" smtClean="0"/>
              <a:t>чел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000" dirty="0" smtClean="0"/>
              <a:t>Магазин "Фокстрот", г.Киев, пр.Степана </a:t>
            </a:r>
            <a:r>
              <a:rPr lang="ru-RU" sz="2000" dirty="0" err="1" smtClean="0"/>
              <a:t>Бандеры</a:t>
            </a:r>
            <a:r>
              <a:rPr lang="ru-RU" sz="2000" dirty="0" smtClean="0"/>
              <a:t>, 21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13" y="1124744"/>
            <a:ext cx="7245249" cy="5424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000" dirty="0" smtClean="0"/>
              <a:t>Магазин "Фокстрот", г.Киев, пр.Степана </a:t>
            </a:r>
            <a:r>
              <a:rPr lang="ru-RU" sz="2000" dirty="0" err="1" smtClean="0"/>
              <a:t>Бандеры</a:t>
            </a:r>
            <a:r>
              <a:rPr lang="ru-RU" sz="2000" dirty="0" smtClean="0"/>
              <a:t>, 21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37" y="1277806"/>
            <a:ext cx="8466526" cy="430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г.Кривой Рог, бул. Вечерний,31</a:t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724" y="1285992"/>
            <a:ext cx="8604748" cy="484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г.Кривой Рог, бул. Вечерний,31</a:t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24" y="1412776"/>
            <a:ext cx="8451639" cy="484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право 5"/>
          <p:cNvSpPr/>
          <p:nvPr/>
        </p:nvSpPr>
        <p:spPr>
          <a:xfrm>
            <a:off x="4932040" y="3861048"/>
            <a:ext cx="936104" cy="288032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Магазин "Фокстрот", г.Кривой Рог, бул. Вечерний,31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План помещения под субаренду</a:t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3" y="980728"/>
            <a:ext cx="9098127" cy="5794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419872" y="2132856"/>
            <a:ext cx="115212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430 м.кв.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1268760"/>
            <a:ext cx="30026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6556807" y="6487486"/>
            <a:ext cx="401931" cy="3390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76256" y="6713984"/>
            <a:ext cx="72008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вход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>Магазин "Фокстрот", г.Лубны, пр.Владимирский,98. </a:t>
            </a:r>
            <a:br>
              <a:rPr lang="ru-RU" sz="2200" dirty="0" smtClean="0"/>
            </a:br>
            <a:r>
              <a:rPr lang="ru-RU" sz="2200" dirty="0" smtClean="0"/>
              <a:t>Второй этаж. 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526" y="1412776"/>
            <a:ext cx="8678962" cy="496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г.Лубны, пр.Владимирский,98 </a:t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843785" cy="465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право 5"/>
          <p:cNvSpPr/>
          <p:nvPr/>
        </p:nvSpPr>
        <p:spPr>
          <a:xfrm>
            <a:off x="5220072" y="3645024"/>
            <a:ext cx="648072" cy="288032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Магазин "Фокстрот", г.Лубны, пр.Владимирский,98.</a:t>
            </a:r>
            <a:br>
              <a:rPr lang="ru-RU" sz="2000" dirty="0" smtClean="0"/>
            </a:br>
            <a:r>
              <a:rPr lang="ru-RU" sz="2000" dirty="0" smtClean="0"/>
              <a:t> Второй этаж.  </a:t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84626"/>
            <a:ext cx="4788024" cy="316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3" y="3645024"/>
            <a:ext cx="4283968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г.Лубны, пр.Владимирский,98 </a:t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1" y="1628800"/>
            <a:ext cx="25922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635896" y="2852936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2636912"/>
            <a:ext cx="151216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аренда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645024"/>
            <a:ext cx="15121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293 кв.м.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 t="23532" r="13823" b="15357"/>
          <a:stretch/>
        </p:blipFill>
        <p:spPr>
          <a:xfrm>
            <a:off x="1619671" y="1340768"/>
            <a:ext cx="6768753" cy="4680520"/>
          </a:xfrm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г.Лисичанск, ул.Гарибальди,50.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16887"/>
            <a:ext cx="7200800" cy="5400600"/>
          </a:xfrm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Магазин "Фокстрот", г.Лисичанск, ул.Гарибальди,50</a:t>
            </a:r>
            <a:r>
              <a:rPr lang="ru-RU" sz="2000" dirty="0" smtClean="0">
                <a:latin typeface="Franklin Gothic Demi" pitchFamily="34" charset="0"/>
              </a:rPr>
              <a:t/>
            </a:r>
            <a:br>
              <a:rPr lang="ru-RU" sz="2000" dirty="0" smtClean="0">
                <a:latin typeface="Franklin Gothic Demi" pitchFamily="34" charset="0"/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031" y="1600200"/>
            <a:ext cx="774993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право 5"/>
          <p:cNvSpPr/>
          <p:nvPr/>
        </p:nvSpPr>
        <p:spPr>
          <a:xfrm>
            <a:off x="4932040" y="3861048"/>
            <a:ext cx="720080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>Магазин "Фокстрот", г.Лисичанск, ул.Гарибальди,50.</a:t>
            </a:r>
            <a:br>
              <a:rPr lang="ru-RU" sz="2200" dirty="0" smtClean="0"/>
            </a:br>
            <a:r>
              <a:rPr lang="ru-RU" sz="2200" dirty="0" smtClean="0"/>
              <a:t> Третий этаж. 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7505" y="5298267"/>
            <a:ext cx="532859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Условия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субаренды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Times New Roman" panose="02020603050405020304" pitchFamily="18" charset="0"/>
              <a:buChar char="☺"/>
            </a:pP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Площадь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субаренды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452 </a:t>
            </a:r>
            <a:r>
              <a:rPr lang="uk-UA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uk-UA" sz="1000" b="1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Times New Roman" panose="02020603050405020304" pitchFamily="18" charset="0"/>
              <a:buChar char="☺"/>
            </a:pP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ru-RU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й</a:t>
            </a:r>
            <a:r>
              <a:rPr lang="ru-RU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этаж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Times New Roman" panose="02020603050405020304" pitchFamily="18" charset="0"/>
              <a:buChar char="☺"/>
            </a:pP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Арендная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ставка - 25 000,00 грн/мес.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Times New Roman" panose="02020603050405020304" pitchFamily="18" charset="0"/>
              <a:buChar char="☺"/>
            </a:pP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Коммунальные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платежи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пропорционально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основании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данных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приборов</a:t>
            </a:r>
            <a:r>
              <a:rPr lang="uk-UA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учёта</a:t>
            </a:r>
            <a:endParaRPr lang="uk-UA" sz="1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Times New Roman" panose="02020603050405020304" pitchFamily="18" charset="0"/>
              <a:buChar char="☺"/>
            </a:pPr>
            <a:endParaRPr lang="uk-UA" sz="1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uk-UA" sz="10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33951"/>
            <a:ext cx="6336704" cy="405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42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Лента\SLI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0" y="8307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T:\Общие документы\ФТД\ПРОДАЖИ\ОНиР\Управление развития УНиР\СУБАРЕНДА\ПОИСК\Продуктовик\КРог б.Вечерний 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73312" y="-9229725"/>
            <a:ext cx="508965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0" y="18466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Магазин "Фокстрот", г.Лисичанск, ул.Гарибальди,50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План </a:t>
            </a:r>
            <a:r>
              <a:rPr lang="uk-UA" sz="20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помещения</a:t>
            </a:r>
            <a:r>
              <a:rPr lang="uk-UA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  <a:endParaRPr lang="uk-UA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68760"/>
            <a:ext cx="9151640" cy="288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699792" y="1988840"/>
            <a:ext cx="324036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Субаренда 452 м.кв.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1052736"/>
            <a:ext cx="22677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3-й этаж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7864" y="4005064"/>
            <a:ext cx="22677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6309320"/>
            <a:ext cx="324036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Магазин "Фокстрот", г.</a:t>
            </a:r>
            <a:r>
              <a:rPr lang="en-US" sz="2000" dirty="0" smtClean="0"/>
              <a:t> </a:t>
            </a:r>
            <a:r>
              <a:rPr lang="ru-RU" sz="2000" dirty="0" smtClean="0"/>
              <a:t>Черновцы, ул. Головная, 265 А.</a:t>
            </a:r>
            <a:br>
              <a:rPr lang="ru-RU" sz="2000" dirty="0" smtClean="0"/>
            </a:br>
            <a:r>
              <a:rPr lang="ru-RU" sz="2000" dirty="0" smtClean="0"/>
              <a:t>ТРЦ «</a:t>
            </a:r>
            <a:r>
              <a:rPr lang="en-US" sz="2000" dirty="0" smtClean="0"/>
              <a:t>DEPOT</a:t>
            </a:r>
            <a:r>
              <a:rPr lang="ru-RU" sz="2000" dirty="0" smtClean="0"/>
              <a:t>»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408815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latin typeface="Franklin Gothic Demi" pitchFamily="34" charset="0"/>
              </a:rPr>
              <a:t/>
            </a:r>
            <a:br>
              <a:rPr lang="ru-RU" sz="2000" dirty="0" smtClean="0">
                <a:latin typeface="Franklin Gothic Demi" pitchFamily="34" charset="0"/>
              </a:rPr>
            </a:br>
            <a:r>
              <a:rPr lang="ru-RU" sz="2200" dirty="0"/>
              <a:t>Магазин "Фокстрот", г. </a:t>
            </a:r>
            <a:r>
              <a:rPr lang="ru-RU" sz="2200" dirty="0" smtClean="0"/>
              <a:t>Черновцы, </a:t>
            </a:r>
            <a:r>
              <a:rPr lang="ru-RU" sz="2200" dirty="0"/>
              <a:t>ул. </a:t>
            </a:r>
            <a:r>
              <a:rPr lang="ru-RU" sz="2200" dirty="0" smtClean="0"/>
              <a:t>Головная, </a:t>
            </a:r>
            <a:r>
              <a:rPr lang="ru-RU" sz="2200" dirty="0"/>
              <a:t>265 </a:t>
            </a:r>
            <a:r>
              <a:rPr lang="ru-RU" sz="2200" dirty="0" smtClean="0"/>
              <a:t>А.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ТРЦ «DEPOT»</a:t>
            </a:r>
            <a:br>
              <a:rPr lang="ru-RU" sz="2200" dirty="0"/>
            </a:b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129808" y="4077072"/>
            <a:ext cx="720080" cy="288032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1196752"/>
            <a:ext cx="5904656" cy="4838659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>
            <a:off x="4553744" y="3898780"/>
            <a:ext cx="1152128" cy="216024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44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latin typeface="Franklin Gothic Demi" pitchFamily="34" charset="0"/>
              </a:rPr>
              <a:t/>
            </a:r>
            <a:br>
              <a:rPr lang="ru-RU" sz="2000" dirty="0" smtClean="0">
                <a:latin typeface="Franklin Gothic Demi" pitchFamily="34" charset="0"/>
              </a:rPr>
            </a:br>
            <a:r>
              <a:rPr lang="ru-RU" sz="2200" dirty="0">
                <a:cs typeface="Times New Roman" panose="02020603050405020304" pitchFamily="18" charset="0"/>
              </a:rPr>
              <a:t>Магазин "Фокстрот", г. </a:t>
            </a:r>
            <a:r>
              <a:rPr lang="ru-RU" sz="2200" dirty="0" smtClean="0">
                <a:cs typeface="Times New Roman" panose="02020603050405020304" pitchFamily="18" charset="0"/>
              </a:rPr>
              <a:t>Черновцы, </a:t>
            </a:r>
            <a:r>
              <a:rPr lang="ru-RU" sz="2200" dirty="0">
                <a:cs typeface="Times New Roman" panose="02020603050405020304" pitchFamily="18" charset="0"/>
              </a:rPr>
              <a:t>ул. </a:t>
            </a:r>
            <a:r>
              <a:rPr lang="ru-RU" sz="2200" dirty="0" smtClean="0">
                <a:cs typeface="Times New Roman" panose="02020603050405020304" pitchFamily="18" charset="0"/>
              </a:rPr>
              <a:t>Головная, </a:t>
            </a:r>
            <a:r>
              <a:rPr lang="ru-RU" sz="2200" dirty="0">
                <a:cs typeface="Times New Roman" panose="02020603050405020304" pitchFamily="18" charset="0"/>
              </a:rPr>
              <a:t>265 </a:t>
            </a:r>
            <a:r>
              <a:rPr lang="ru-RU" sz="2200" dirty="0" smtClean="0">
                <a:cs typeface="Times New Roman" panose="02020603050405020304" pitchFamily="18" charset="0"/>
              </a:rPr>
              <a:t>А.</a:t>
            </a:r>
            <a:r>
              <a:rPr lang="ru-RU" sz="2200" dirty="0">
                <a:cs typeface="Times New Roman" panose="02020603050405020304" pitchFamily="18" charset="0"/>
              </a:rPr>
              <a:t/>
            </a:r>
            <a:br>
              <a:rPr lang="ru-RU" sz="2200" dirty="0">
                <a:cs typeface="Times New Roman" panose="02020603050405020304" pitchFamily="18" charset="0"/>
              </a:rPr>
            </a:br>
            <a:r>
              <a:rPr lang="ru-RU" sz="2200" dirty="0">
                <a:cs typeface="Times New Roman" panose="02020603050405020304" pitchFamily="18" charset="0"/>
              </a:rPr>
              <a:t>ТРЦ «DEPOT»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129808" y="4077072"/>
            <a:ext cx="720080" cy="288032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553744" y="3898780"/>
            <a:ext cx="1152128" cy="216024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1023872"/>
            <a:ext cx="4680520" cy="5749816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2123728" y="4869160"/>
            <a:ext cx="720080" cy="144016"/>
          </a:xfrm>
          <a:prstGeom prst="rightArrow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15616" y="475650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Вход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480720" cy="72008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Магазин </a:t>
            </a:r>
            <a:r>
              <a:rPr lang="ru-RU" sz="2000" b="1" dirty="0">
                <a:solidFill>
                  <a:schemeClr val="bg1"/>
                </a:solidFill>
              </a:rPr>
              <a:t>«Фокстрот», </a:t>
            </a:r>
            <a:r>
              <a:rPr lang="ru-RU" sz="2000" b="1" dirty="0" smtClean="0">
                <a:solidFill>
                  <a:schemeClr val="bg1"/>
                </a:solidFill>
              </a:rPr>
              <a:t>г. Одесса, ул. Семена </a:t>
            </a:r>
            <a:r>
              <a:rPr lang="ru-RU" sz="2000" b="1" dirty="0">
                <a:solidFill>
                  <a:schemeClr val="bg1"/>
                </a:solidFill>
              </a:rPr>
              <a:t>Палия, 125/Б 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37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37" y="1006642"/>
            <a:ext cx="6448926" cy="484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2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38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99792" y="332656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+mj-lt"/>
              </a:rPr>
              <a:t>Магазин «Фокстрот», г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. Одесса</a:t>
            </a:r>
            <a:r>
              <a:rPr lang="ru-RU" sz="2000" b="1" dirty="0">
                <a:solidFill>
                  <a:schemeClr val="bg1"/>
                </a:solidFill>
                <a:latin typeface="+mj-lt"/>
              </a:rPr>
              <a:t>, ул. Семена Палия, 125/Б </a:t>
            </a:r>
            <a:endParaRPr lang="ru-RU" sz="2000" b="1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4039744" cy="49388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268760"/>
            <a:ext cx="4304576" cy="493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5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39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771800" y="404664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+mj-lt"/>
              </a:rPr>
              <a:t>Магазин «Фокстрот», г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. Одесса</a:t>
            </a:r>
            <a:r>
              <a:rPr lang="ru-RU" sz="2000" b="1" dirty="0">
                <a:solidFill>
                  <a:schemeClr val="bg1"/>
                </a:solidFill>
                <a:latin typeface="+mj-lt"/>
              </a:rPr>
              <a:t>, ул. Семена Палия, 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125/Б</a:t>
            </a:r>
            <a:endParaRPr lang="ru-RU" sz="2000" b="1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68760"/>
            <a:ext cx="6858000" cy="4586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20072" y="328498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Площадь для субаренды</a:t>
            </a:r>
          </a:p>
          <a:p>
            <a:r>
              <a:rPr lang="ru-RU" dirty="0" smtClean="0"/>
              <a:t>1000 </a:t>
            </a:r>
            <a:r>
              <a:rPr lang="ru-RU" dirty="0" err="1" smtClean="0"/>
              <a:t>кв</a:t>
            </a:r>
            <a:r>
              <a:rPr lang="ru-RU" dirty="0" smtClean="0"/>
              <a:t> 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3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40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 t="10959"/>
          <a:stretch/>
        </p:blipFill>
        <p:spPr>
          <a:xfrm>
            <a:off x="971600" y="1772816"/>
            <a:ext cx="7488832" cy="4680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3768" y="26064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Магазин «Фокстрот», </a:t>
            </a:r>
            <a:r>
              <a:rPr lang="ru-RU" b="1" dirty="0" smtClean="0">
                <a:solidFill>
                  <a:schemeClr val="bg1"/>
                </a:solidFill>
              </a:rPr>
              <a:t>г. Шепетовка, ул. Героев Небесной Сотни,48</a:t>
            </a:r>
          </a:p>
        </p:txBody>
      </p:sp>
    </p:spTree>
    <p:extLst>
      <p:ext uri="{BB962C8B-B14F-4D97-AF65-F5344CB8AC3E}">
        <p14:creationId xmlns:p14="http://schemas.microsoft.com/office/powerpoint/2010/main" val="161193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6" r="6741"/>
          <a:stretch/>
        </p:blipFill>
        <p:spPr>
          <a:xfrm>
            <a:off x="1259632" y="1340768"/>
            <a:ext cx="5976664" cy="48245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3265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Магазин «Фокстрот», </a:t>
            </a:r>
            <a:r>
              <a:rPr lang="ru-RU" b="1" dirty="0" smtClean="0">
                <a:solidFill>
                  <a:schemeClr val="bg1"/>
                </a:solidFill>
                <a:latin typeface="+mj-lt"/>
              </a:rPr>
              <a:t>г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. Шепетовка, ул. Героев Небесной Сотни,48</a:t>
            </a:r>
          </a:p>
        </p:txBody>
      </p:sp>
    </p:spTree>
    <p:extLst>
      <p:ext uri="{BB962C8B-B14F-4D97-AF65-F5344CB8AC3E}">
        <p14:creationId xmlns:p14="http://schemas.microsoft.com/office/powerpoint/2010/main" val="36266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42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188640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Магазин «Фокстрот». г. Энергодар, пр. Строителей,27-а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6912768" cy="41764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6021288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 </a:t>
            </a:r>
            <a:r>
              <a:rPr lang="ru-RU" dirty="0" err="1" smtClean="0"/>
              <a:t>кв</a:t>
            </a:r>
            <a:r>
              <a:rPr lang="ru-RU" dirty="0" smtClean="0"/>
              <a:t> м на втором этаже перед входом в магазин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449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71800" y="260648"/>
            <a:ext cx="6120680" cy="356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400" b="1" cap="all" dirty="0" smtClean="0">
                <a:solidFill>
                  <a:schemeClr val="bg1"/>
                </a:solidFill>
              </a:rPr>
              <a:t>магазин</a:t>
            </a:r>
            <a:endParaRPr lang="ru-RU" sz="2400" b="1" cap="all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 r="5351"/>
          <a:stretch/>
        </p:blipFill>
        <p:spPr bwMode="auto">
          <a:xfrm>
            <a:off x="-36512" y="-27384"/>
            <a:ext cx="9210148" cy="69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6148" y="-54000"/>
            <a:ext cx="9210148" cy="691200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lt1">
                  <a:alpha val="36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1340768"/>
            <a:ext cx="6113804" cy="4680520"/>
          </a:xfrm>
          <a:prstGeom prst="rect">
            <a:avLst/>
          </a:prstGeom>
          <a:solidFill>
            <a:srgbClr val="FF5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dirty="0" smtClean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6513" y="1340768"/>
            <a:ext cx="3096345" cy="46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15" y="2420984"/>
            <a:ext cx="2966731" cy="10800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84168" y="2852936"/>
            <a:ext cx="2069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/>
              <a:t>Одесса                                                    </a:t>
            </a:r>
            <a:r>
              <a:rPr lang="ru-RU" sz="1200" b="1" i="1" dirty="0"/>
              <a:t>Кропивницкий</a:t>
            </a:r>
          </a:p>
          <a:p>
            <a:pPr algn="ctr"/>
            <a:r>
              <a:rPr lang="ru-RU" sz="1200" b="1" i="1" dirty="0" smtClean="0"/>
              <a:t>Кривой Рог</a:t>
            </a:r>
            <a:r>
              <a:rPr lang="ru-RU" sz="1200" b="1" i="1" dirty="0"/>
              <a:t>	</a:t>
            </a:r>
            <a:endParaRPr lang="ru-RU" sz="1200" b="1" i="1" dirty="0" smtClean="0"/>
          </a:p>
          <a:p>
            <a:pPr algn="ctr"/>
            <a:r>
              <a:rPr lang="ru-RU" sz="1200" b="1" i="1" dirty="0" smtClean="0"/>
              <a:t>Лисичанск</a:t>
            </a:r>
            <a:endParaRPr lang="ru-RU" sz="1200" b="1" i="1" dirty="0"/>
          </a:p>
          <a:p>
            <a:pPr algn="ctr"/>
            <a:r>
              <a:rPr lang="ru-RU" sz="1200" b="1" i="1" dirty="0" smtClean="0"/>
              <a:t>Лубны</a:t>
            </a:r>
            <a:endParaRPr lang="ru-RU" sz="1200" b="1" i="1" dirty="0" smtClean="0"/>
          </a:p>
          <a:p>
            <a:pPr algn="ctr"/>
            <a:r>
              <a:rPr lang="ru-RU" sz="1200" i="1" dirty="0" smtClean="0">
                <a:solidFill>
                  <a:schemeClr val="bg1"/>
                </a:solidFill>
              </a:rPr>
              <a:t>Ключко </a:t>
            </a:r>
            <a:r>
              <a:rPr lang="ru-RU" sz="1200" i="1" dirty="0">
                <a:solidFill>
                  <a:schemeClr val="bg1"/>
                </a:solidFill>
              </a:rPr>
              <a:t>Ирина,</a:t>
            </a:r>
          </a:p>
          <a:p>
            <a:pPr algn="ctr"/>
            <a:r>
              <a:rPr lang="ru-RU" sz="1200" i="1" dirty="0" smtClean="0">
                <a:solidFill>
                  <a:schemeClr val="bg1"/>
                </a:solidFill>
              </a:rPr>
              <a:t>096-864-21-03</a:t>
            </a:r>
            <a:endParaRPr lang="ru-RU" sz="1200" i="1" dirty="0">
              <a:solidFill>
                <a:schemeClr val="bg1"/>
              </a:solidFill>
            </a:endParaRPr>
          </a:p>
          <a:p>
            <a:pPr algn="ctr"/>
            <a:r>
              <a:rPr lang="en-US" sz="1200" b="1" i="1" dirty="0">
                <a:hlinkClick r:id="rId4"/>
              </a:rPr>
              <a:t>Kliuchko-I@foxtrot.kiev.ua</a:t>
            </a:r>
            <a:endParaRPr lang="ru-RU" sz="1200" b="1" i="1" dirty="0"/>
          </a:p>
          <a:p>
            <a:pPr algn="ctr"/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29969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1870132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bg1"/>
                </a:solidFill>
              </a:rPr>
              <a:t>За дополнительной информацией просьба обращаться: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2852936"/>
            <a:ext cx="201622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Киев </a:t>
            </a:r>
            <a:r>
              <a:rPr lang="ru-RU" sz="1200" b="1" i="1" dirty="0"/>
              <a:t>	</a:t>
            </a:r>
          </a:p>
          <a:p>
            <a:r>
              <a:rPr lang="ru-RU" sz="1200" b="1" i="1" dirty="0" smtClean="0"/>
              <a:t>Черкассы</a:t>
            </a:r>
            <a:endParaRPr lang="ru-RU" sz="1200" b="1" i="1" dirty="0"/>
          </a:p>
          <a:p>
            <a:r>
              <a:rPr lang="ru-RU" sz="1200" b="1" i="1" dirty="0" smtClean="0"/>
              <a:t>Чернигов</a:t>
            </a:r>
          </a:p>
          <a:p>
            <a:r>
              <a:rPr lang="ru-RU" sz="1200" b="1" i="1" dirty="0" smtClean="0"/>
              <a:t>Шепетовка</a:t>
            </a:r>
            <a:endParaRPr lang="ru-RU" sz="1200" b="1" i="1" dirty="0"/>
          </a:p>
          <a:p>
            <a:r>
              <a:rPr lang="ru-RU" sz="1200" i="1" dirty="0" err="1">
                <a:solidFill>
                  <a:schemeClr val="bg1"/>
                </a:solidFill>
              </a:rPr>
              <a:t>Шнипко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smtClean="0">
                <a:solidFill>
                  <a:schemeClr val="bg1"/>
                </a:solidFill>
              </a:rPr>
              <a:t>Ярослава,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</a:rPr>
              <a:t>095</a:t>
            </a:r>
            <a:r>
              <a:rPr lang="ru-RU" sz="1200" i="1" dirty="0" smtClean="0">
                <a:solidFill>
                  <a:schemeClr val="bg1"/>
                </a:solidFill>
              </a:rPr>
              <a:t>-3</a:t>
            </a:r>
            <a:r>
              <a:rPr lang="en-US" sz="1200" i="1" dirty="0">
                <a:solidFill>
                  <a:schemeClr val="bg1"/>
                </a:solidFill>
              </a:rPr>
              <a:t>4</a:t>
            </a:r>
            <a:r>
              <a:rPr lang="ru-RU" sz="1200" i="1" dirty="0">
                <a:solidFill>
                  <a:schemeClr val="bg1"/>
                </a:solidFill>
              </a:rPr>
              <a:t>3</a:t>
            </a:r>
            <a:r>
              <a:rPr lang="en-US" sz="1200" i="1" dirty="0">
                <a:solidFill>
                  <a:schemeClr val="bg1"/>
                </a:solidFill>
              </a:rPr>
              <a:t>-16-</a:t>
            </a:r>
            <a:r>
              <a:rPr lang="ru-RU" sz="1200" i="1" dirty="0">
                <a:solidFill>
                  <a:schemeClr val="bg1"/>
                </a:solidFill>
              </a:rPr>
              <a:t>7</a:t>
            </a:r>
            <a:r>
              <a:rPr lang="en-US" sz="1200" i="1" dirty="0">
                <a:solidFill>
                  <a:schemeClr val="bg1"/>
                </a:solidFill>
              </a:rPr>
              <a:t>6</a:t>
            </a:r>
            <a:r>
              <a:rPr lang="ru-RU" sz="1200" i="1" dirty="0">
                <a:solidFill>
                  <a:schemeClr val="bg1"/>
                </a:solidFill>
              </a:rPr>
              <a:t>                      </a:t>
            </a:r>
          </a:p>
          <a:p>
            <a:r>
              <a:rPr lang="en-US" sz="1200" b="1" i="1" dirty="0" smtClean="0">
                <a:hlinkClick r:id="rId5"/>
              </a:rPr>
              <a:t>Shnipko-Ya@foxtrot.kiev.ua</a:t>
            </a:r>
            <a:r>
              <a:rPr lang="ru-RU" sz="1200" b="1" i="1" dirty="0" smtClean="0"/>
              <a:t>         </a:t>
            </a:r>
            <a:endParaRPr lang="ru-RU" sz="1200" b="1" i="1" dirty="0"/>
          </a:p>
          <a:p>
            <a:pPr algn="ctr"/>
            <a:r>
              <a:rPr lang="ru-RU" sz="1200" b="1" i="1" dirty="0"/>
              <a:t> </a:t>
            </a:r>
            <a:r>
              <a:rPr lang="ru-RU" b="1" i="1" dirty="0" smtClean="0"/>
              <a:t>                   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3835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24867</TotalTime>
  <Words>732</Words>
  <Application>Microsoft Office PowerPoint</Application>
  <PresentationFormat>Экран (4:3)</PresentationFormat>
  <Paragraphs>118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Arial</vt:lpstr>
      <vt:lpstr>Calibri</vt:lpstr>
      <vt:lpstr>Franklin Gothic Demi</vt:lpstr>
      <vt:lpstr>Times New Roman</vt:lpstr>
      <vt:lpstr>Verdana</vt:lpstr>
      <vt:lpstr>Wingdings</vt:lpstr>
      <vt:lpstr>Тема Office</vt:lpstr>
      <vt:lpstr>Office Theme</vt:lpstr>
      <vt:lpstr>Презентация PowerPoint</vt:lpstr>
      <vt:lpstr>Информация о сети</vt:lpstr>
      <vt:lpstr>Магазин "Фокстрот", г.Черкассы, ул.30-летия Победы,29</vt:lpstr>
      <vt:lpstr>Магазин "Фокстрот", г.Черкассы, ул.30-летия Победы,29 На карте.</vt:lpstr>
      <vt:lpstr>Магазин "Фокстрот", г.Черкассы, ул.30-летия Победы,29</vt:lpstr>
      <vt:lpstr>Магазин "Фокстрот", г.Черкассы, ул.30-летия Победы,29</vt:lpstr>
      <vt:lpstr>Магазин "Фокстрот", г.Черкассы, ул.30-летия Победы,29</vt:lpstr>
      <vt:lpstr>Магазин "Фокстрот", г.Черкассы, ул.30-летия Победы,29  План помещения. </vt:lpstr>
      <vt:lpstr>Магазин "Фокстрот", г.Кропивницкий, ул.Юрия Коваленко, 6а</vt:lpstr>
      <vt:lpstr>Магазин "Фокстрот", г.Кропивницкий, ул.Юрия Коваленко, 6а. На карте. </vt:lpstr>
      <vt:lpstr>Магазин "Фокстрот", г.Кропивницкий, ул.Юрия Коваленко, 6а. </vt:lpstr>
      <vt:lpstr>Презентация PowerPoint</vt:lpstr>
      <vt:lpstr>Магазин "Фокстрот", г.Кропивницкий, ул.Юрия Коваленко, 6а.   Второй этаж.</vt:lpstr>
      <vt:lpstr>Магазин "Фокстрот", г.Киев, ул.Освободителей,17</vt:lpstr>
      <vt:lpstr>Магазин "Фокстрот", г.Киев, ул.Освободителей,17</vt:lpstr>
      <vt:lpstr>Магазин "Фокстрот", г.Киев, ул.Освободителей,17</vt:lpstr>
      <vt:lpstr>Магазин "Фокстрот", г.Киев, ул.Освободителей,17 . План второго этажа. </vt:lpstr>
      <vt:lpstr>Магазин "Фокстрот", г.Киев, пр.Степана Бандеры, 21</vt:lpstr>
      <vt:lpstr>Магазин "Фокстрот", г.Киев, пр.Степана Бандеры, 21 Вид со спутника</vt:lpstr>
      <vt:lpstr>Магазин "Фокстрот", г.Киев, пр.Степана Бандеры, 21</vt:lpstr>
      <vt:lpstr>Магазин "Фокстрот", г.Киев, пр.Степана Бандеры, 21</vt:lpstr>
      <vt:lpstr>Магазин "Фокстрот", г.Киев, пр.Степана Бандеры, 21</vt:lpstr>
      <vt:lpstr>Магазин "Фокстрот", г.Кривой Рог, бул. Вечерний,31 </vt:lpstr>
      <vt:lpstr>Магазин "Фокстрот", г.Кривой Рог, бул. Вечерний,31 </vt:lpstr>
      <vt:lpstr>Магазин "Фокстрот", г.Кривой Рог, бул. Вечерний,31 План помещения под субаренду </vt:lpstr>
      <vt:lpstr>Магазин "Фокстрот", г.Лубны, пр.Владимирский,98.  Второй этаж.   </vt:lpstr>
      <vt:lpstr>Магазин "Фокстрот", г.Лубны, пр.Владимирский,98  </vt:lpstr>
      <vt:lpstr>Магазин "Фокстрот", г.Лубны, пр.Владимирский,98.  Второй этаж.   </vt:lpstr>
      <vt:lpstr>Магазин "Фокстрот", г.Лубны, пр.Владимирский,98  </vt:lpstr>
      <vt:lpstr>Магазин "Фокстрот", г.Лисичанск, ул.Гарибальди,50. </vt:lpstr>
      <vt:lpstr>Магазин "Фокстрот", г.Лисичанск, ул.Гарибальди,50 </vt:lpstr>
      <vt:lpstr>Магазин "Фокстрот", г.Лисичанск, ул.Гарибальди,50.  Третий этаж.   </vt:lpstr>
      <vt:lpstr>Презентация PowerPoint</vt:lpstr>
      <vt:lpstr>Магазин "Фокстрот", г. Черновцы, ул. Головная, 265 А. ТРЦ «DEPOT» </vt:lpstr>
      <vt:lpstr> Магазин "Фокстрот", г. Черновцы, ул. Головная, 265 А. ТРЦ «DEPOT» </vt:lpstr>
      <vt:lpstr> Магазин "Фокстрот", г. Черновцы, ул. Головная, 265 А. ТРЦ «DEPOT» </vt:lpstr>
      <vt:lpstr>Магазин «Фокстрот», г. Одесса, ул. Семена Палия, 125/Б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мотивации продавцов-консультантов</dc:title>
  <dc:creator>Ханенко Елена Викторовна</dc:creator>
  <cp:lastModifiedBy>Ключко Ірина Анатоліївна</cp:lastModifiedBy>
  <cp:revision>720</cp:revision>
  <cp:lastPrinted>2016-10-03T08:11:32Z</cp:lastPrinted>
  <dcterms:created xsi:type="dcterms:W3CDTF">2014-10-30T08:14:57Z</dcterms:created>
  <dcterms:modified xsi:type="dcterms:W3CDTF">2018-03-29T08:08:52Z</dcterms:modified>
  <cp:contentStatus/>
</cp:coreProperties>
</file>